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8" r:id="rId2"/>
    <p:sldId id="259" r:id="rId3"/>
    <p:sldId id="260" r:id="rId4"/>
    <p:sldId id="261" r:id="rId5"/>
    <p:sldId id="262" r:id="rId6"/>
    <p:sldId id="264" r:id="rId7"/>
    <p:sldId id="266" r:id="rId8"/>
    <p:sldId id="267" r:id="rId9"/>
    <p:sldId id="270" r:id="rId10"/>
    <p:sldId id="271" r:id="rId11"/>
    <p:sldId id="269" r:id="rId12"/>
    <p:sldId id="272" r:id="rId13"/>
    <p:sldId id="273" r:id="rId14"/>
    <p:sldId id="27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2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07CD54-62BF-4D8A-8A77-2EB8798FD59B}" type="datetimeFigureOut">
              <a:rPr lang="en-US" smtClean="0"/>
              <a:pPr/>
              <a:t>11/14/2014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FE1A29-4A76-4FA6-85F6-C4822AD96737}" type="slidenum">
              <a:rPr lang="en-US" smtClean="0"/>
              <a:pPr/>
              <a:t>‹#›</a:t>
            </a:fld>
            <a:endParaRPr lang="en-US"/>
          </a:p>
        </p:txBody>
      </p:sp>
    </p:spTree>
    <p:extLst>
      <p:ext uri="{BB962C8B-B14F-4D97-AF65-F5344CB8AC3E}">
        <p14:creationId xmlns:p14="http://schemas.microsoft.com/office/powerpoint/2010/main" val="2304255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FE1A29-4A76-4FA6-85F6-C4822AD96737}"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867457-C52C-4F49-840A-F27135B1FC4C}" type="datetimeFigureOut">
              <a:rPr lang="en-US" smtClean="0"/>
              <a:pPr/>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CFDCC-C11C-4562-A2F8-402516F7B7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867457-C52C-4F49-840A-F27135B1FC4C}" type="datetimeFigureOut">
              <a:rPr lang="en-US" smtClean="0"/>
              <a:pPr/>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CFDCC-C11C-4562-A2F8-402516F7B7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867457-C52C-4F49-840A-F27135B1FC4C}" type="datetimeFigureOut">
              <a:rPr lang="en-US" smtClean="0"/>
              <a:pPr/>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CFDCC-C11C-4562-A2F8-402516F7B7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867457-C52C-4F49-840A-F27135B1FC4C}" type="datetimeFigureOut">
              <a:rPr lang="en-US" smtClean="0"/>
              <a:pPr/>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CFDCC-C11C-4562-A2F8-402516F7B7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867457-C52C-4F49-840A-F27135B1FC4C}" type="datetimeFigureOut">
              <a:rPr lang="en-US" smtClean="0"/>
              <a:pPr/>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CFDCC-C11C-4562-A2F8-402516F7B79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867457-C52C-4F49-840A-F27135B1FC4C}" type="datetimeFigureOut">
              <a:rPr lang="en-US" smtClean="0"/>
              <a:pPr/>
              <a:t>11/14/2014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CFDCC-C11C-4562-A2F8-402516F7B7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867457-C52C-4F49-840A-F27135B1FC4C}" type="datetimeFigureOut">
              <a:rPr lang="en-US" smtClean="0"/>
              <a:pPr/>
              <a:t>11/14/2014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5CFDCC-C11C-4562-A2F8-402516F7B7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867457-C52C-4F49-840A-F27135B1FC4C}" type="datetimeFigureOut">
              <a:rPr lang="en-US" smtClean="0"/>
              <a:pPr/>
              <a:t>11/14/2014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5CFDCC-C11C-4562-A2F8-402516F7B7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867457-C52C-4F49-840A-F27135B1FC4C}" type="datetimeFigureOut">
              <a:rPr lang="en-US" smtClean="0"/>
              <a:pPr/>
              <a:t>11/14/2014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5CFDCC-C11C-4562-A2F8-402516F7B7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867457-C52C-4F49-840A-F27135B1FC4C}" type="datetimeFigureOut">
              <a:rPr lang="en-US" smtClean="0"/>
              <a:pPr/>
              <a:t>11/14/2014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CFDCC-C11C-4562-A2F8-402516F7B7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867457-C52C-4F49-840A-F27135B1FC4C}" type="datetimeFigureOut">
              <a:rPr lang="en-US" smtClean="0"/>
              <a:pPr/>
              <a:t>11/14/2014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CFDCC-C11C-4562-A2F8-402516F7B79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867457-C52C-4F49-840A-F27135B1FC4C}" type="datetimeFigureOut">
              <a:rPr lang="en-US" smtClean="0"/>
              <a:pPr/>
              <a:t>11/14/2014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CFDCC-C11C-4562-A2F8-402516F7B79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22187" y="0"/>
            <a:ext cx="9394787" cy="6934200"/>
          </a:xfrm>
          <a:prstGeom prst="rect">
            <a:avLst/>
          </a:prstGeom>
          <a:noFill/>
          <a:ln w="9525">
            <a:noFill/>
            <a:miter lim="800000"/>
            <a:headEnd/>
            <a:tailEnd/>
          </a:ln>
        </p:spPr>
      </p:pic>
      <p:sp>
        <p:nvSpPr>
          <p:cNvPr id="3" name="Up Arrow 2"/>
          <p:cNvSpPr/>
          <p:nvPr/>
        </p:nvSpPr>
        <p:spPr>
          <a:xfrm rot="8201227">
            <a:off x="2945083" y="3978542"/>
            <a:ext cx="228600" cy="457200"/>
          </a:xfrm>
          <a:prstGeom prst="upArrow">
            <a:avLst>
              <a:gd name="adj1" fmla="val 54369"/>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14400" y="1752600"/>
            <a:ext cx="2286000" cy="646331"/>
          </a:xfrm>
          <a:prstGeom prst="rect">
            <a:avLst/>
          </a:prstGeom>
          <a:solidFill>
            <a:schemeClr val="tx1"/>
          </a:solidFill>
          <a:ln>
            <a:solidFill>
              <a:schemeClr val="bg1"/>
            </a:solidFill>
          </a:ln>
        </p:spPr>
        <p:txBody>
          <a:bodyPr wrap="square" rtlCol="0">
            <a:spAutoFit/>
          </a:bodyPr>
          <a:lstStyle/>
          <a:p>
            <a:r>
              <a:rPr lang="en-US" sz="1200" b="1" dirty="0" smtClean="0">
                <a:solidFill>
                  <a:srgbClr val="FF0000"/>
                </a:solidFill>
              </a:rPr>
              <a:t>One enters the NeuroMaps Mapper through BrainInfo  (http</a:t>
            </a:r>
            <a:r>
              <a:rPr lang="en-US" sz="1200" b="1" smtClean="0">
                <a:solidFill>
                  <a:srgbClr val="FF0000"/>
                </a:solidFill>
              </a:rPr>
              <a:t>://</a:t>
            </a:r>
            <a:r>
              <a:rPr lang="en-US" sz="1200" b="1" smtClean="0">
                <a:solidFill>
                  <a:srgbClr val="FF0000"/>
                </a:solidFill>
              </a:rPr>
              <a:t>braininfo.org)</a:t>
            </a:r>
            <a:endParaRPr lang="en-US" sz="1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cstate="print"/>
          <a:srcRect/>
          <a:stretch>
            <a:fillRect/>
          </a:stretch>
        </p:blipFill>
        <p:spPr bwMode="auto">
          <a:xfrm>
            <a:off x="1103214" y="152400"/>
            <a:ext cx="6821586" cy="6575280"/>
          </a:xfrm>
          <a:prstGeom prst="rect">
            <a:avLst/>
          </a:prstGeom>
          <a:noFill/>
          <a:ln w="9525">
            <a:noFill/>
            <a:miter lim="800000"/>
            <a:headEnd/>
            <a:tailEnd/>
          </a:ln>
        </p:spPr>
      </p:pic>
      <p:sp>
        <p:nvSpPr>
          <p:cNvPr id="4" name="TextBox 3"/>
          <p:cNvSpPr txBox="1"/>
          <p:nvPr/>
        </p:nvSpPr>
        <p:spPr>
          <a:xfrm>
            <a:off x="6096000" y="1676400"/>
            <a:ext cx="2362200" cy="646331"/>
          </a:xfrm>
          <a:prstGeom prst="rect">
            <a:avLst/>
          </a:prstGeom>
          <a:solidFill>
            <a:schemeClr val="tx1"/>
          </a:solidFill>
          <a:ln>
            <a:solidFill>
              <a:schemeClr val="bg1"/>
            </a:solidFill>
          </a:ln>
        </p:spPr>
        <p:txBody>
          <a:bodyPr wrap="square" rtlCol="0">
            <a:spAutoFit/>
          </a:bodyPr>
          <a:lstStyle/>
          <a:p>
            <a:r>
              <a:rPr lang="en-US" sz="1200" b="1" dirty="0" smtClean="0">
                <a:solidFill>
                  <a:srgbClr val="FF0000"/>
                </a:solidFill>
              </a:rPr>
              <a:t>Load the image and ‘data’ overlays into NeuroMaps’ image processor to edit for publication.</a:t>
            </a:r>
            <a:endParaRPr lang="en-US" sz="12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cstate="print"/>
          <a:srcRect/>
          <a:stretch>
            <a:fillRect/>
          </a:stretch>
        </p:blipFill>
        <p:spPr bwMode="auto">
          <a:xfrm>
            <a:off x="1450020" y="609600"/>
            <a:ext cx="5941380" cy="5601484"/>
          </a:xfrm>
          <a:prstGeom prst="rect">
            <a:avLst/>
          </a:prstGeom>
          <a:noFill/>
          <a:ln w="9525">
            <a:noFill/>
            <a:miter lim="800000"/>
            <a:headEnd/>
            <a:tailEnd/>
          </a:ln>
        </p:spPr>
      </p:pic>
      <p:sp>
        <p:nvSpPr>
          <p:cNvPr id="3" name="TextBox 2"/>
          <p:cNvSpPr txBox="1"/>
          <p:nvPr/>
        </p:nvSpPr>
        <p:spPr>
          <a:xfrm>
            <a:off x="6096000" y="1295400"/>
            <a:ext cx="1981200" cy="830997"/>
          </a:xfrm>
          <a:prstGeom prst="rect">
            <a:avLst/>
          </a:prstGeom>
          <a:solidFill>
            <a:schemeClr val="tx1"/>
          </a:solidFill>
          <a:ln>
            <a:solidFill>
              <a:schemeClr val="bg1"/>
            </a:solidFill>
          </a:ln>
        </p:spPr>
        <p:txBody>
          <a:bodyPr wrap="square" rtlCol="0">
            <a:spAutoFit/>
          </a:bodyPr>
          <a:lstStyle/>
          <a:p>
            <a:r>
              <a:rPr lang="en-US" sz="1200" b="1" dirty="0" smtClean="0">
                <a:solidFill>
                  <a:srgbClr val="FF0000"/>
                </a:solidFill>
              </a:rPr>
              <a:t>Adjust the colors and labels of the individual data overlays, in this case each of the architectonic areas.</a:t>
            </a:r>
            <a:endParaRPr lang="en-US" sz="12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cstate="print"/>
          <a:srcRect/>
          <a:stretch>
            <a:fillRect/>
          </a:stretch>
        </p:blipFill>
        <p:spPr bwMode="auto">
          <a:xfrm>
            <a:off x="1103214" y="152400"/>
            <a:ext cx="6821586" cy="6575280"/>
          </a:xfrm>
          <a:prstGeom prst="rect">
            <a:avLst/>
          </a:prstGeom>
          <a:noFill/>
          <a:ln w="9525">
            <a:noFill/>
            <a:miter lim="800000"/>
            <a:headEnd/>
            <a:tailEnd/>
          </a:ln>
        </p:spPr>
      </p:pic>
      <p:sp>
        <p:nvSpPr>
          <p:cNvPr id="3" name="TextBox 2"/>
          <p:cNvSpPr txBox="1"/>
          <p:nvPr/>
        </p:nvSpPr>
        <p:spPr>
          <a:xfrm>
            <a:off x="381000" y="228600"/>
            <a:ext cx="2133600" cy="830997"/>
          </a:xfrm>
          <a:prstGeom prst="rect">
            <a:avLst/>
          </a:prstGeom>
          <a:solidFill>
            <a:schemeClr val="tx1"/>
          </a:solidFill>
          <a:ln>
            <a:solidFill>
              <a:schemeClr val="bg1"/>
            </a:solidFill>
          </a:ln>
        </p:spPr>
        <p:txBody>
          <a:bodyPr wrap="square" rtlCol="0">
            <a:spAutoFit/>
          </a:bodyPr>
          <a:lstStyle/>
          <a:p>
            <a:r>
              <a:rPr lang="en-US" sz="1200" b="1" dirty="0" smtClean="0">
                <a:solidFill>
                  <a:srgbClr val="FF0000"/>
                </a:solidFill>
              </a:rPr>
              <a:t>Adjust the dpi (dots per inch) and width of the image to match your publisher’s figure specs.</a:t>
            </a:r>
            <a:endParaRPr lang="en-US" sz="1200" b="1" dirty="0"/>
          </a:p>
        </p:txBody>
      </p:sp>
      <p:sp>
        <p:nvSpPr>
          <p:cNvPr id="4" name="Up Arrow 3"/>
          <p:cNvSpPr/>
          <p:nvPr/>
        </p:nvSpPr>
        <p:spPr>
          <a:xfrm rot="6407316">
            <a:off x="968952" y="910363"/>
            <a:ext cx="228600" cy="533400"/>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rot="4418964">
            <a:off x="969209" y="1447800"/>
            <a:ext cx="228600" cy="533400"/>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0" y="1676400"/>
            <a:ext cx="1828800" cy="461665"/>
          </a:xfrm>
          <a:prstGeom prst="rect">
            <a:avLst/>
          </a:prstGeom>
          <a:solidFill>
            <a:schemeClr val="tx1"/>
          </a:solidFill>
          <a:ln>
            <a:solidFill>
              <a:schemeClr val="bg1"/>
            </a:solidFill>
          </a:ln>
        </p:spPr>
        <p:txBody>
          <a:bodyPr wrap="square" rtlCol="0">
            <a:spAutoFit/>
          </a:bodyPr>
          <a:lstStyle/>
          <a:p>
            <a:pPr algn="ctr"/>
            <a:r>
              <a:rPr lang="en-US" sz="1200" b="1" dirty="0" smtClean="0">
                <a:solidFill>
                  <a:srgbClr val="FF0000"/>
                </a:solidFill>
              </a:rPr>
              <a:t>Then ‘Save and Export’ to your Desktop.</a:t>
            </a:r>
            <a:endParaRPr lang="en-US" sz="1200" b="1" dirty="0"/>
          </a:p>
        </p:txBody>
      </p:sp>
      <p:sp>
        <p:nvSpPr>
          <p:cNvPr id="7" name="Up Arrow 6"/>
          <p:cNvSpPr/>
          <p:nvPr/>
        </p:nvSpPr>
        <p:spPr>
          <a:xfrm rot="18487257">
            <a:off x="7252676" y="1130861"/>
            <a:ext cx="228600" cy="533400"/>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useBrain-Plate.tif"/>
          <p:cNvPicPr>
            <a:picLocks noChangeAspect="1"/>
          </p:cNvPicPr>
          <p:nvPr/>
        </p:nvPicPr>
        <p:blipFill>
          <a:blip r:embed="rId2" cstate="print"/>
          <a:stretch>
            <a:fillRect/>
          </a:stretch>
        </p:blipFill>
        <p:spPr>
          <a:xfrm>
            <a:off x="140784" y="914400"/>
            <a:ext cx="8850816" cy="2587404"/>
          </a:xfrm>
          <a:prstGeom prst="rect">
            <a:avLst/>
          </a:prstGeom>
        </p:spPr>
      </p:pic>
      <p:sp>
        <p:nvSpPr>
          <p:cNvPr id="8" name="TextBox 7"/>
          <p:cNvSpPr txBox="1"/>
          <p:nvPr/>
        </p:nvSpPr>
        <p:spPr>
          <a:xfrm>
            <a:off x="304800" y="3810000"/>
            <a:ext cx="8153400" cy="2893100"/>
          </a:xfrm>
          <a:prstGeom prst="rect">
            <a:avLst/>
          </a:prstGeom>
          <a:noFill/>
        </p:spPr>
        <p:txBody>
          <a:bodyPr wrap="square" rtlCol="0">
            <a:spAutoFit/>
          </a:bodyPr>
          <a:lstStyle/>
          <a:p>
            <a:r>
              <a:rPr lang="en-US" sz="1400" b="1" dirty="0" smtClean="0"/>
              <a:t>	</a:t>
            </a:r>
            <a:r>
              <a:rPr lang="en-US" sz="1400" b="1" dirty="0" smtClean="0">
                <a:solidFill>
                  <a:srgbClr val="FFC000"/>
                </a:solidFill>
              </a:rPr>
              <a:t>Cortical areas from three mouse brain atlases</a:t>
            </a:r>
            <a:r>
              <a:rPr lang="en-US" sz="1400" dirty="0" smtClean="0">
                <a:solidFill>
                  <a:srgbClr val="FFC000"/>
                </a:solidFill>
              </a:rPr>
              <a:t> </a:t>
            </a:r>
            <a:r>
              <a:rPr lang="en-US" sz="1400" dirty="0" smtClean="0"/>
              <a:t>mapped to the Waxholm canonical brain. Areas from Atlases A and B were mapped to the true coronal plane 0.02 mm rostral to the origin of the stereotaxic space, i.e., center of the anterior commissure (ac +0.02mm). The nearest comparable page of Atlas C was mapped to the NeuroMaps plane ac -0.17mm with the top tipped forward 6</a:t>
            </a:r>
            <a:r>
              <a:rPr lang="en-US" sz="1400" baseline="30000" dirty="0" smtClean="0"/>
              <a:t>o</a:t>
            </a:r>
            <a:r>
              <a:rPr lang="en-US" sz="1400" dirty="0" smtClean="0"/>
              <a:t>. </a:t>
            </a:r>
          </a:p>
          <a:p>
            <a:r>
              <a:rPr lang="en-US" sz="1400" dirty="0" smtClean="0"/>
              <a:t>	Some areas, such as the superior and inferior parts of the anterior cingulate gyrus, yellow and light green respectively, are quite similar in the different atlases. Other areas, such as the primary motor area, dark blue, and secondary sensorimotor area, pink, are twice as large in atlas  C as in A and B. Some regions, such as the primary sensorimotor area, red, are segmented to a much greater degree by one author (C) than by the others. </a:t>
            </a:r>
          </a:p>
          <a:p>
            <a:r>
              <a:rPr lang="en-US" sz="1400" dirty="0" smtClean="0"/>
              <a:t>	Comparisons of this kind are very difficult to carry out by any method other than mapping to a common template. NeuroMaps is designed to facilitate mapping of structures and data from multiple sources to the common Waxholm template for sharing over the Web.</a:t>
            </a:r>
          </a:p>
          <a:p>
            <a:endParaRPr lang="en-US" sz="1400" dirty="0"/>
          </a:p>
        </p:txBody>
      </p:sp>
      <p:sp>
        <p:nvSpPr>
          <p:cNvPr id="5" name="TextBox 4"/>
          <p:cNvSpPr txBox="1"/>
          <p:nvPr/>
        </p:nvSpPr>
        <p:spPr>
          <a:xfrm>
            <a:off x="381000" y="3124200"/>
            <a:ext cx="317716" cy="369332"/>
          </a:xfrm>
          <a:prstGeom prst="rect">
            <a:avLst/>
          </a:prstGeom>
          <a:noFill/>
        </p:spPr>
        <p:txBody>
          <a:bodyPr wrap="none" rtlCol="0">
            <a:spAutoFit/>
          </a:bodyPr>
          <a:lstStyle/>
          <a:p>
            <a:r>
              <a:rPr lang="en-US" dirty="0" smtClean="0">
                <a:solidFill>
                  <a:schemeClr val="bg1"/>
                </a:solidFill>
              </a:rPr>
              <a:t>A</a:t>
            </a:r>
            <a:endParaRPr lang="en-US" dirty="0">
              <a:solidFill>
                <a:schemeClr val="bg1"/>
              </a:solidFill>
            </a:endParaRPr>
          </a:p>
        </p:txBody>
      </p:sp>
      <p:sp>
        <p:nvSpPr>
          <p:cNvPr id="11" name="TextBox 10"/>
          <p:cNvSpPr txBox="1"/>
          <p:nvPr/>
        </p:nvSpPr>
        <p:spPr>
          <a:xfrm>
            <a:off x="6248400" y="3135868"/>
            <a:ext cx="308098" cy="369332"/>
          </a:xfrm>
          <a:prstGeom prst="rect">
            <a:avLst/>
          </a:prstGeom>
          <a:noFill/>
        </p:spPr>
        <p:txBody>
          <a:bodyPr wrap="none" rtlCol="0">
            <a:spAutoFit/>
          </a:bodyPr>
          <a:lstStyle/>
          <a:p>
            <a:r>
              <a:rPr lang="en-US" dirty="0" smtClean="0">
                <a:solidFill>
                  <a:schemeClr val="bg1"/>
                </a:solidFill>
              </a:rPr>
              <a:t>C</a:t>
            </a:r>
            <a:endParaRPr lang="en-US" dirty="0">
              <a:solidFill>
                <a:schemeClr val="bg1"/>
              </a:solidFill>
            </a:endParaRPr>
          </a:p>
        </p:txBody>
      </p:sp>
      <p:sp>
        <p:nvSpPr>
          <p:cNvPr id="12" name="TextBox 11"/>
          <p:cNvSpPr txBox="1"/>
          <p:nvPr/>
        </p:nvSpPr>
        <p:spPr>
          <a:xfrm>
            <a:off x="3200400" y="3124200"/>
            <a:ext cx="309700" cy="369332"/>
          </a:xfrm>
          <a:prstGeom prst="rect">
            <a:avLst/>
          </a:prstGeom>
          <a:noFill/>
        </p:spPr>
        <p:txBody>
          <a:bodyPr wrap="none" rtlCol="0">
            <a:spAutoFit/>
          </a:bodyPr>
          <a:lstStyle/>
          <a:p>
            <a:r>
              <a:rPr lang="en-US" dirty="0" smtClean="0">
                <a:solidFill>
                  <a:schemeClr val="bg1"/>
                </a:solidFill>
              </a:rPr>
              <a:t>B</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04800" y="5410200"/>
            <a:ext cx="228600" cy="533400"/>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4" name="Picture 3" descr="Electrical stimulation.jpg"/>
          <p:cNvPicPr>
            <a:picLocks noChangeAspect="1"/>
          </p:cNvPicPr>
          <p:nvPr/>
        </p:nvPicPr>
        <p:blipFill>
          <a:blip r:embed="rId2" cstate="print"/>
          <a:srcRect l="16667"/>
          <a:stretch>
            <a:fillRect/>
          </a:stretch>
        </p:blipFill>
        <p:spPr>
          <a:xfrm>
            <a:off x="457200" y="2971800"/>
            <a:ext cx="1524000" cy="2443850"/>
          </a:xfrm>
          <a:prstGeom prst="rect">
            <a:avLst/>
          </a:prstGeom>
        </p:spPr>
      </p:pic>
      <p:pic>
        <p:nvPicPr>
          <p:cNvPr id="6" name="Picture 5" descr="lesion.jpg"/>
          <p:cNvPicPr>
            <a:picLocks noChangeAspect="1"/>
          </p:cNvPicPr>
          <p:nvPr/>
        </p:nvPicPr>
        <p:blipFill>
          <a:blip r:embed="rId3" cstate="print"/>
          <a:srcRect l="9025"/>
          <a:stretch>
            <a:fillRect/>
          </a:stretch>
        </p:blipFill>
        <p:spPr>
          <a:xfrm>
            <a:off x="4419600" y="762000"/>
            <a:ext cx="1828800" cy="1155032"/>
          </a:xfrm>
          <a:prstGeom prst="rect">
            <a:avLst/>
          </a:prstGeom>
        </p:spPr>
      </p:pic>
      <p:pic>
        <p:nvPicPr>
          <p:cNvPr id="7" name="Picture 6" descr="Fig 11.3A.jpg"/>
          <p:cNvPicPr>
            <a:picLocks noChangeAspect="1"/>
          </p:cNvPicPr>
          <p:nvPr/>
        </p:nvPicPr>
        <p:blipFill>
          <a:blip r:embed="rId4" cstate="print"/>
          <a:stretch>
            <a:fillRect/>
          </a:stretch>
        </p:blipFill>
        <p:spPr>
          <a:xfrm>
            <a:off x="135547" y="609600"/>
            <a:ext cx="1464653" cy="1524000"/>
          </a:xfrm>
          <a:prstGeom prst="rect">
            <a:avLst/>
          </a:prstGeom>
        </p:spPr>
      </p:pic>
      <p:pic>
        <p:nvPicPr>
          <p:cNvPr id="9" name="Picture 8" descr="gene expression.jpg"/>
          <p:cNvPicPr>
            <a:picLocks noChangeAspect="1"/>
          </p:cNvPicPr>
          <p:nvPr/>
        </p:nvPicPr>
        <p:blipFill>
          <a:blip r:embed="rId5" cstate="print"/>
          <a:stretch>
            <a:fillRect/>
          </a:stretch>
        </p:blipFill>
        <p:spPr>
          <a:xfrm>
            <a:off x="4800601" y="3048000"/>
            <a:ext cx="1325104" cy="2133600"/>
          </a:xfrm>
          <a:prstGeom prst="rect">
            <a:avLst/>
          </a:prstGeom>
        </p:spPr>
      </p:pic>
      <p:sp>
        <p:nvSpPr>
          <p:cNvPr id="10" name="TextBox 9"/>
          <p:cNvSpPr txBox="1"/>
          <p:nvPr/>
        </p:nvSpPr>
        <p:spPr>
          <a:xfrm>
            <a:off x="152400" y="6019800"/>
            <a:ext cx="2057400" cy="769441"/>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Calibri"/>
              </a:rPr>
              <a:t>Sites of positive and negative</a:t>
            </a:r>
          </a:p>
          <a:p>
            <a:pPr algn="ctr" fontAlgn="auto">
              <a:spcBef>
                <a:spcPts val="0"/>
              </a:spcBef>
              <a:spcAft>
                <a:spcPts val="0"/>
              </a:spcAft>
            </a:pPr>
            <a:r>
              <a:rPr lang="en-US" sz="1200" b="1" dirty="0" smtClean="0">
                <a:solidFill>
                  <a:prstClr val="black"/>
                </a:solidFill>
                <a:latin typeface="Calibri"/>
              </a:rPr>
              <a:t> reinforcement </a:t>
            </a:r>
          </a:p>
          <a:p>
            <a:pPr fontAlgn="auto">
              <a:spcBef>
                <a:spcPts val="0"/>
              </a:spcBef>
              <a:spcAft>
                <a:spcPts val="0"/>
              </a:spcAft>
            </a:pPr>
            <a:r>
              <a:rPr lang="en-US" sz="1000" dirty="0" smtClean="0">
                <a:solidFill>
                  <a:prstClr val="black"/>
                </a:solidFill>
                <a:latin typeface="Calibri"/>
              </a:rPr>
              <a:t>by electrical brain stimulation </a:t>
            </a:r>
          </a:p>
          <a:p>
            <a:pPr fontAlgn="auto">
              <a:spcBef>
                <a:spcPts val="0"/>
              </a:spcBef>
              <a:spcAft>
                <a:spcPts val="0"/>
              </a:spcAft>
            </a:pPr>
            <a:r>
              <a:rPr lang="en-US" sz="1000" dirty="0" smtClean="0">
                <a:solidFill>
                  <a:prstClr val="black"/>
                </a:solidFill>
                <a:latin typeface="Calibri"/>
              </a:rPr>
              <a:t>Bowden DM (unpublished)</a:t>
            </a:r>
            <a:endParaRPr lang="en-US" sz="1000" dirty="0">
              <a:solidFill>
                <a:prstClr val="black"/>
              </a:solidFill>
              <a:latin typeface="Calibri"/>
            </a:endParaRPr>
          </a:p>
        </p:txBody>
      </p:sp>
      <p:pic>
        <p:nvPicPr>
          <p:cNvPr id="11" name="Picture 10" descr="Cells TH from Mark-print2.png"/>
          <p:cNvPicPr>
            <a:picLocks noChangeAspect="1"/>
          </p:cNvPicPr>
          <p:nvPr/>
        </p:nvPicPr>
        <p:blipFill>
          <a:blip r:embed="rId6" cstate="print"/>
          <a:srcRect l="3734" r="47726" b="28036"/>
          <a:stretch>
            <a:fillRect/>
          </a:stretch>
        </p:blipFill>
        <p:spPr>
          <a:xfrm>
            <a:off x="1600200" y="381000"/>
            <a:ext cx="1981200" cy="2514600"/>
          </a:xfrm>
          <a:prstGeom prst="rect">
            <a:avLst/>
          </a:prstGeom>
        </p:spPr>
      </p:pic>
      <p:pic>
        <p:nvPicPr>
          <p:cNvPr id="12" name="Picture 11" descr="lesion-print1.png"/>
          <p:cNvPicPr>
            <a:picLocks noChangeAspect="1"/>
          </p:cNvPicPr>
          <p:nvPr/>
        </p:nvPicPr>
        <p:blipFill>
          <a:blip r:embed="rId7" cstate="print"/>
          <a:srcRect t="18889" r="15556" b="23333"/>
          <a:stretch>
            <a:fillRect/>
          </a:stretch>
        </p:blipFill>
        <p:spPr>
          <a:xfrm>
            <a:off x="6400800" y="457200"/>
            <a:ext cx="2561492" cy="1752600"/>
          </a:xfrm>
          <a:prstGeom prst="rect">
            <a:avLst/>
          </a:prstGeom>
        </p:spPr>
      </p:pic>
      <p:sp>
        <p:nvSpPr>
          <p:cNvPr id="14" name="TextBox 13"/>
          <p:cNvSpPr txBox="1"/>
          <p:nvPr/>
        </p:nvSpPr>
        <p:spPr>
          <a:xfrm>
            <a:off x="1371600" y="0"/>
            <a:ext cx="6146811" cy="369332"/>
          </a:xfrm>
          <a:prstGeom prst="rect">
            <a:avLst/>
          </a:prstGeom>
          <a:noFill/>
        </p:spPr>
        <p:txBody>
          <a:bodyPr wrap="none" rtlCol="0">
            <a:spAutoFit/>
          </a:bodyPr>
          <a:lstStyle/>
          <a:p>
            <a:pPr fontAlgn="auto">
              <a:spcBef>
                <a:spcPts val="0"/>
              </a:spcBef>
              <a:spcAft>
                <a:spcPts val="0"/>
              </a:spcAft>
            </a:pPr>
            <a:r>
              <a:rPr lang="en-US" b="1" dirty="0" smtClean="0">
                <a:solidFill>
                  <a:prstClr val="black"/>
                </a:solidFill>
                <a:latin typeface="Calibri"/>
              </a:rPr>
              <a:t>Four Modes of Data Mapped to the NeuroMaps Macaque Atlas</a:t>
            </a:r>
            <a:endParaRPr lang="en-US" b="1" dirty="0">
              <a:solidFill>
                <a:prstClr val="black"/>
              </a:solidFill>
              <a:latin typeface="Calibri"/>
            </a:endParaRPr>
          </a:p>
        </p:txBody>
      </p:sp>
      <p:pic>
        <p:nvPicPr>
          <p:cNvPr id="15" name="Picture 14" descr="gene expression-print1.png"/>
          <p:cNvPicPr>
            <a:picLocks noChangeAspect="1"/>
          </p:cNvPicPr>
          <p:nvPr/>
        </p:nvPicPr>
        <p:blipFill>
          <a:blip r:embed="rId8" cstate="print"/>
          <a:srcRect r="50000"/>
          <a:stretch>
            <a:fillRect/>
          </a:stretch>
        </p:blipFill>
        <p:spPr>
          <a:xfrm>
            <a:off x="6476999" y="2895600"/>
            <a:ext cx="2306501" cy="3657600"/>
          </a:xfrm>
          <a:prstGeom prst="rect">
            <a:avLst/>
          </a:prstGeom>
        </p:spPr>
      </p:pic>
      <p:sp>
        <p:nvSpPr>
          <p:cNvPr id="16" name="TextBox 15"/>
          <p:cNvSpPr txBox="1"/>
          <p:nvPr/>
        </p:nvSpPr>
        <p:spPr>
          <a:xfrm>
            <a:off x="152400" y="2133600"/>
            <a:ext cx="3048000" cy="584775"/>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Calibri"/>
              </a:rPr>
              <a:t>Dopaminergic cells in prefrontal cortex</a:t>
            </a:r>
            <a:r>
              <a:rPr lang="en-US" sz="1000" dirty="0" smtClean="0">
                <a:solidFill>
                  <a:prstClr val="black"/>
                </a:solidFill>
                <a:latin typeface="Calibri"/>
              </a:rPr>
              <a:t>.   Dubach M (1994) from Phylogeny and Development of Catecholamine Systems,  </a:t>
            </a:r>
            <a:r>
              <a:rPr lang="en-US" sz="1000" dirty="0" err="1" smtClean="0">
                <a:solidFill>
                  <a:prstClr val="black"/>
                </a:solidFill>
                <a:latin typeface="Calibri"/>
              </a:rPr>
              <a:t>Smeets</a:t>
            </a:r>
            <a:r>
              <a:rPr lang="en-US" sz="1000" dirty="0" smtClean="0">
                <a:solidFill>
                  <a:prstClr val="black"/>
                </a:solidFill>
                <a:latin typeface="Calibri"/>
              </a:rPr>
              <a:t> JAJ and Reiner A Eds.</a:t>
            </a:r>
            <a:endParaRPr lang="en-US" sz="1000" dirty="0">
              <a:solidFill>
                <a:prstClr val="black"/>
              </a:solidFill>
              <a:latin typeface="Calibri"/>
            </a:endParaRPr>
          </a:p>
        </p:txBody>
      </p:sp>
      <p:sp>
        <p:nvSpPr>
          <p:cNvPr id="17" name="TextBox 16"/>
          <p:cNvSpPr txBox="1"/>
          <p:nvPr/>
        </p:nvSpPr>
        <p:spPr>
          <a:xfrm>
            <a:off x="4114800" y="2133600"/>
            <a:ext cx="2819400" cy="738664"/>
          </a:xfrm>
          <a:prstGeom prst="rect">
            <a:avLst/>
          </a:prstGeom>
          <a:noFill/>
        </p:spPr>
        <p:txBody>
          <a:bodyPr wrap="square" rtlCol="0">
            <a:spAutoFit/>
          </a:bodyPr>
          <a:lstStyle/>
          <a:p>
            <a:pPr algn="ctr" fontAlgn="auto">
              <a:spcBef>
                <a:spcPts val="0"/>
              </a:spcBef>
              <a:spcAft>
                <a:spcPts val="0"/>
              </a:spcAft>
            </a:pPr>
            <a:r>
              <a:rPr lang="en-US" sz="1200" b="1" dirty="0" smtClean="0">
                <a:solidFill>
                  <a:prstClr val="black"/>
                </a:solidFill>
                <a:latin typeface="Calibri"/>
              </a:rPr>
              <a:t>Lateral prefrontal cortex lesion </a:t>
            </a:r>
          </a:p>
          <a:p>
            <a:pPr algn="ctr" fontAlgn="auto">
              <a:spcBef>
                <a:spcPts val="0"/>
              </a:spcBef>
              <a:spcAft>
                <a:spcPts val="0"/>
              </a:spcAft>
            </a:pPr>
            <a:r>
              <a:rPr lang="en-US" sz="1000" dirty="0" smtClean="0">
                <a:solidFill>
                  <a:prstClr val="black"/>
                </a:solidFill>
                <a:latin typeface="Calibri"/>
              </a:rPr>
              <a:t>causing top-down attentional deficit </a:t>
            </a:r>
            <a:r>
              <a:rPr lang="en-GB" sz="1000" dirty="0" smtClean="0">
                <a:solidFill>
                  <a:srgbClr val="FFFFFF"/>
                </a:solidFill>
              </a:rPr>
              <a:t>.</a:t>
            </a:r>
          </a:p>
          <a:p>
            <a:pPr fontAlgn="auto">
              <a:spcBef>
                <a:spcPts val="0"/>
              </a:spcBef>
              <a:spcAft>
                <a:spcPts val="0"/>
              </a:spcAft>
            </a:pPr>
            <a:r>
              <a:rPr lang="en-US" sz="1000" dirty="0" smtClean="0">
                <a:solidFill>
                  <a:prstClr val="black"/>
                </a:solidFill>
                <a:latin typeface="Calibri"/>
              </a:rPr>
              <a:t>Rossi, A. F. et al. J. Neurosci. 2007;27:11306-11314</a:t>
            </a:r>
          </a:p>
          <a:p>
            <a:pPr fontAlgn="auto">
              <a:spcBef>
                <a:spcPts val="0"/>
              </a:spcBef>
              <a:spcAft>
                <a:spcPts val="0"/>
              </a:spcAft>
            </a:pPr>
            <a:endParaRPr lang="en-US" sz="1000" dirty="0">
              <a:solidFill>
                <a:prstClr val="black"/>
              </a:solidFill>
              <a:latin typeface="Calibri"/>
            </a:endParaRPr>
          </a:p>
        </p:txBody>
      </p:sp>
      <p:sp>
        <p:nvSpPr>
          <p:cNvPr id="18" name="TextBox 17"/>
          <p:cNvSpPr txBox="1"/>
          <p:nvPr/>
        </p:nvSpPr>
        <p:spPr>
          <a:xfrm>
            <a:off x="4343400" y="6019800"/>
            <a:ext cx="2895600" cy="738664"/>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Calibri"/>
              </a:rPr>
              <a:t>Expression of gene </a:t>
            </a:r>
            <a:r>
              <a:rPr lang="en-US" sz="1000" b="1" dirty="0" smtClean="0">
                <a:solidFill>
                  <a:prstClr val="black"/>
                </a:solidFill>
                <a:latin typeface="Calibri"/>
              </a:rPr>
              <a:t>GUCY1A3</a:t>
            </a:r>
            <a:r>
              <a:rPr lang="en-US" sz="1000" dirty="0" smtClean="0">
                <a:solidFill>
                  <a:prstClr val="black"/>
                </a:solidFill>
                <a:latin typeface="Calibri"/>
              </a:rPr>
              <a:t>  in  infant macaques subjected to maternal deprivation</a:t>
            </a:r>
          </a:p>
          <a:p>
            <a:pPr fontAlgn="auto">
              <a:spcBef>
                <a:spcPts val="0"/>
              </a:spcBef>
              <a:spcAft>
                <a:spcPts val="0"/>
              </a:spcAft>
            </a:pPr>
            <a:r>
              <a:rPr lang="it-IT" sz="1000" dirty="0" smtClean="0">
                <a:solidFill>
                  <a:prstClr val="black"/>
                </a:solidFill>
                <a:latin typeface="Calibri"/>
              </a:rPr>
              <a:t>Sabatini, M. J. et al. J. Neurosci. 2007;27:3295-3304</a:t>
            </a:r>
          </a:p>
          <a:p>
            <a:pPr fontAlgn="auto">
              <a:spcBef>
                <a:spcPts val="0"/>
              </a:spcBef>
              <a:spcAft>
                <a:spcPts val="0"/>
              </a:spcAft>
            </a:pPr>
            <a:endParaRPr lang="en-US" sz="1000" dirty="0">
              <a:solidFill>
                <a:prstClr val="black"/>
              </a:solidFill>
              <a:latin typeface="Calibri"/>
            </a:endParaRPr>
          </a:p>
        </p:txBody>
      </p:sp>
      <p:pic>
        <p:nvPicPr>
          <p:cNvPr id="21" name="Picture 20" descr="Electrical stimulation-print3.png"/>
          <p:cNvPicPr>
            <a:picLocks noChangeAspect="1"/>
          </p:cNvPicPr>
          <p:nvPr/>
        </p:nvPicPr>
        <p:blipFill>
          <a:blip r:embed="rId9" cstate="print"/>
          <a:srcRect l="47472" r="21347"/>
          <a:stretch>
            <a:fillRect/>
          </a:stretch>
        </p:blipFill>
        <p:spPr>
          <a:xfrm>
            <a:off x="2362200" y="2971800"/>
            <a:ext cx="1524000" cy="3707027"/>
          </a:xfrm>
          <a:prstGeom prst="rect">
            <a:avLst/>
          </a:prstGeom>
        </p:spPr>
      </p:pic>
      <p:sp>
        <p:nvSpPr>
          <p:cNvPr id="22" name="Oval 21"/>
          <p:cNvSpPr/>
          <p:nvPr/>
        </p:nvSpPr>
        <p:spPr>
          <a:xfrm>
            <a:off x="381000" y="5486400"/>
            <a:ext cx="76200" cy="76200"/>
          </a:xfrm>
          <a:prstGeom prst="ellipse">
            <a:avLst/>
          </a:prstGeom>
          <a:solidFill>
            <a:srgbClr val="FFFF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3" name="Oval 22"/>
          <p:cNvSpPr/>
          <p:nvPr/>
        </p:nvSpPr>
        <p:spPr>
          <a:xfrm>
            <a:off x="381000" y="5638800"/>
            <a:ext cx="76200" cy="762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4" name="Oval 23"/>
          <p:cNvSpPr/>
          <p:nvPr/>
        </p:nvSpPr>
        <p:spPr>
          <a:xfrm>
            <a:off x="381000" y="5791200"/>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5" name="TextBox 24"/>
          <p:cNvSpPr txBox="1"/>
          <p:nvPr/>
        </p:nvSpPr>
        <p:spPr>
          <a:xfrm>
            <a:off x="533400" y="5389602"/>
            <a:ext cx="914400" cy="553998"/>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 Hi Positive</a:t>
            </a:r>
          </a:p>
          <a:p>
            <a:pPr fontAlgn="auto">
              <a:spcBef>
                <a:spcPts val="0"/>
              </a:spcBef>
              <a:spcAft>
                <a:spcPts val="0"/>
              </a:spcAft>
            </a:pPr>
            <a:r>
              <a:rPr lang="en-US" sz="1000" dirty="0" smtClean="0">
                <a:solidFill>
                  <a:prstClr val="black"/>
                </a:solidFill>
                <a:latin typeface="Calibri"/>
              </a:rPr>
              <a:t>Med Positive                            </a:t>
            </a:r>
          </a:p>
          <a:p>
            <a:pPr fontAlgn="auto">
              <a:spcBef>
                <a:spcPts val="0"/>
              </a:spcBef>
              <a:spcAft>
                <a:spcPts val="0"/>
              </a:spcAft>
            </a:pPr>
            <a:r>
              <a:rPr lang="en-US" sz="1000" dirty="0" smtClean="0">
                <a:solidFill>
                  <a:prstClr val="black"/>
                </a:solidFill>
                <a:latin typeface="Calibri"/>
              </a:rPr>
              <a:t>Lo Positive</a:t>
            </a:r>
            <a:endParaRPr lang="en-US" sz="1000" dirty="0">
              <a:solidFill>
                <a:prstClr val="black"/>
              </a:solidFill>
              <a:latin typeface="Calibri"/>
            </a:endParaRPr>
          </a:p>
        </p:txBody>
      </p:sp>
      <p:sp>
        <p:nvSpPr>
          <p:cNvPr id="26" name="TextBox 25"/>
          <p:cNvSpPr txBox="1"/>
          <p:nvPr/>
        </p:nvSpPr>
        <p:spPr>
          <a:xfrm>
            <a:off x="1600200" y="5410200"/>
            <a:ext cx="685800" cy="400110"/>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Negative</a:t>
            </a:r>
          </a:p>
          <a:p>
            <a:pPr fontAlgn="auto">
              <a:spcBef>
                <a:spcPts val="0"/>
              </a:spcBef>
              <a:spcAft>
                <a:spcPts val="0"/>
              </a:spcAft>
            </a:pPr>
            <a:r>
              <a:rPr lang="en-US" sz="1000" dirty="0" smtClean="0">
                <a:solidFill>
                  <a:prstClr val="black"/>
                </a:solidFill>
                <a:latin typeface="Calibri"/>
              </a:rPr>
              <a:t>No Effect</a:t>
            </a:r>
          </a:p>
        </p:txBody>
      </p:sp>
      <p:sp>
        <p:nvSpPr>
          <p:cNvPr id="29" name="Rectangle 28"/>
          <p:cNvSpPr/>
          <p:nvPr/>
        </p:nvSpPr>
        <p:spPr>
          <a:xfrm>
            <a:off x="1371600" y="5410200"/>
            <a:ext cx="228600" cy="533400"/>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0" name="Rectangle 29"/>
          <p:cNvSpPr/>
          <p:nvPr/>
        </p:nvSpPr>
        <p:spPr>
          <a:xfrm>
            <a:off x="1447800" y="5486400"/>
            <a:ext cx="76200" cy="76200"/>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1" name="Rectangle 30"/>
          <p:cNvSpPr/>
          <p:nvPr/>
        </p:nvSpPr>
        <p:spPr>
          <a:xfrm>
            <a:off x="1447800" y="5638800"/>
            <a:ext cx="76200" cy="762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2" name="Rectangle 31"/>
          <p:cNvSpPr/>
          <p:nvPr/>
        </p:nvSpPr>
        <p:spPr>
          <a:xfrm>
            <a:off x="5029200" y="5334000"/>
            <a:ext cx="228600" cy="533400"/>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3" name="TextBox 32"/>
          <p:cNvSpPr txBox="1"/>
          <p:nvPr/>
        </p:nvSpPr>
        <p:spPr>
          <a:xfrm>
            <a:off x="5334000" y="5334000"/>
            <a:ext cx="1143000" cy="553998"/>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Hi expression</a:t>
            </a:r>
          </a:p>
          <a:p>
            <a:pPr fontAlgn="auto">
              <a:spcBef>
                <a:spcPts val="0"/>
              </a:spcBef>
              <a:spcAft>
                <a:spcPts val="0"/>
              </a:spcAft>
            </a:pPr>
            <a:r>
              <a:rPr lang="en-US" sz="1000" dirty="0" smtClean="0">
                <a:solidFill>
                  <a:prstClr val="black"/>
                </a:solidFill>
                <a:latin typeface="Calibri"/>
              </a:rPr>
              <a:t>Med expression</a:t>
            </a:r>
          </a:p>
          <a:p>
            <a:pPr fontAlgn="auto">
              <a:spcBef>
                <a:spcPts val="0"/>
              </a:spcBef>
              <a:spcAft>
                <a:spcPts val="0"/>
              </a:spcAft>
            </a:pPr>
            <a:r>
              <a:rPr lang="en-US" sz="1000" dirty="0" smtClean="0">
                <a:solidFill>
                  <a:prstClr val="black"/>
                </a:solidFill>
                <a:latin typeface="Calibri"/>
              </a:rPr>
              <a:t>Lo expression</a:t>
            </a:r>
          </a:p>
        </p:txBody>
      </p:sp>
      <p:sp>
        <p:nvSpPr>
          <p:cNvPr id="34" name="Oval 33"/>
          <p:cNvSpPr/>
          <p:nvPr/>
        </p:nvSpPr>
        <p:spPr>
          <a:xfrm>
            <a:off x="5105400" y="5715000"/>
            <a:ext cx="76200" cy="76200"/>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5" name="Rectangle 34"/>
          <p:cNvSpPr/>
          <p:nvPr/>
        </p:nvSpPr>
        <p:spPr>
          <a:xfrm>
            <a:off x="228600" y="5257800"/>
            <a:ext cx="18288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6" name="Oval 35"/>
          <p:cNvSpPr/>
          <p:nvPr/>
        </p:nvSpPr>
        <p:spPr>
          <a:xfrm>
            <a:off x="5105400" y="5562600"/>
            <a:ext cx="76200" cy="76200"/>
          </a:xfrm>
          <a:prstGeom prst="ellips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7" name="Oval 36"/>
          <p:cNvSpPr/>
          <p:nvPr/>
        </p:nvSpPr>
        <p:spPr>
          <a:xfrm>
            <a:off x="5105400" y="5410200"/>
            <a:ext cx="76200" cy="762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9" name="Freeform 38"/>
          <p:cNvSpPr/>
          <p:nvPr/>
        </p:nvSpPr>
        <p:spPr>
          <a:xfrm>
            <a:off x="8130467" y="5347872"/>
            <a:ext cx="528219" cy="333837"/>
          </a:xfrm>
          <a:custGeom>
            <a:avLst/>
            <a:gdLst>
              <a:gd name="connsiteX0" fmla="*/ 1479 w 528219"/>
              <a:gd name="connsiteY0" fmla="*/ 67507 h 333837"/>
              <a:gd name="connsiteX1" fmla="*/ 28112 w 528219"/>
              <a:gd name="connsiteY1" fmla="*/ 49751 h 333837"/>
              <a:gd name="connsiteX2" fmla="*/ 81378 w 528219"/>
              <a:gd name="connsiteY2" fmla="*/ 31996 h 333837"/>
              <a:gd name="connsiteX3" fmla="*/ 170154 w 528219"/>
              <a:gd name="connsiteY3" fmla="*/ 40874 h 333837"/>
              <a:gd name="connsiteX4" fmla="*/ 187910 w 528219"/>
              <a:gd name="connsiteY4" fmla="*/ 58629 h 333837"/>
              <a:gd name="connsiteX5" fmla="*/ 214543 w 528219"/>
              <a:gd name="connsiteY5" fmla="*/ 67507 h 333837"/>
              <a:gd name="connsiteX6" fmla="*/ 267809 w 528219"/>
              <a:gd name="connsiteY6" fmla="*/ 40874 h 333837"/>
              <a:gd name="connsiteX7" fmla="*/ 329952 w 528219"/>
              <a:gd name="connsiteY7" fmla="*/ 23118 h 333837"/>
              <a:gd name="connsiteX8" fmla="*/ 356585 w 528219"/>
              <a:gd name="connsiteY8" fmla="*/ 31996 h 333837"/>
              <a:gd name="connsiteX9" fmla="*/ 303319 w 528219"/>
              <a:gd name="connsiteY9" fmla="*/ 23118 h 333837"/>
              <a:gd name="connsiteX10" fmla="*/ 321075 w 528219"/>
              <a:gd name="connsiteY10" fmla="*/ 5363 h 333837"/>
              <a:gd name="connsiteX11" fmla="*/ 409851 w 528219"/>
              <a:gd name="connsiteY11" fmla="*/ 14241 h 333837"/>
              <a:gd name="connsiteX12" fmla="*/ 418729 w 528219"/>
              <a:gd name="connsiteY12" fmla="*/ 58629 h 333837"/>
              <a:gd name="connsiteX13" fmla="*/ 471995 w 528219"/>
              <a:gd name="connsiteY13" fmla="*/ 67507 h 333837"/>
              <a:gd name="connsiteX14" fmla="*/ 480873 w 528219"/>
              <a:gd name="connsiteY14" fmla="*/ 94140 h 333837"/>
              <a:gd name="connsiteX15" fmla="*/ 516383 w 528219"/>
              <a:gd name="connsiteY15" fmla="*/ 129650 h 333837"/>
              <a:gd name="connsiteX16" fmla="*/ 507506 w 528219"/>
              <a:gd name="connsiteY16" fmla="*/ 245060 h 333837"/>
              <a:gd name="connsiteX17" fmla="*/ 489750 w 528219"/>
              <a:gd name="connsiteY17" fmla="*/ 262815 h 333837"/>
              <a:gd name="connsiteX18" fmla="*/ 374341 w 528219"/>
              <a:gd name="connsiteY18" fmla="*/ 289448 h 333837"/>
              <a:gd name="connsiteX19" fmla="*/ 294442 w 528219"/>
              <a:gd name="connsiteY19" fmla="*/ 316081 h 333837"/>
              <a:gd name="connsiteX20" fmla="*/ 267809 w 528219"/>
              <a:gd name="connsiteY20" fmla="*/ 324959 h 333837"/>
              <a:gd name="connsiteX21" fmla="*/ 241176 w 528219"/>
              <a:gd name="connsiteY21" fmla="*/ 333837 h 333837"/>
              <a:gd name="connsiteX22" fmla="*/ 223420 w 528219"/>
              <a:gd name="connsiteY22" fmla="*/ 316081 h 333837"/>
              <a:gd name="connsiteX23" fmla="*/ 196787 w 528219"/>
              <a:gd name="connsiteY23" fmla="*/ 307204 h 333837"/>
              <a:gd name="connsiteX24" fmla="*/ 170154 w 528219"/>
              <a:gd name="connsiteY24" fmla="*/ 218427 h 333837"/>
              <a:gd name="connsiteX25" fmla="*/ 125766 w 528219"/>
              <a:gd name="connsiteY25" fmla="*/ 174039 h 333837"/>
              <a:gd name="connsiteX26" fmla="*/ 81378 w 528219"/>
              <a:gd name="connsiteY26" fmla="*/ 147406 h 333837"/>
              <a:gd name="connsiteX27" fmla="*/ 63622 w 528219"/>
              <a:gd name="connsiteY27" fmla="*/ 129650 h 333837"/>
              <a:gd name="connsiteX28" fmla="*/ 36989 w 528219"/>
              <a:gd name="connsiteY28" fmla="*/ 111895 h 333837"/>
              <a:gd name="connsiteX29" fmla="*/ 1479 w 528219"/>
              <a:gd name="connsiteY29" fmla="*/ 67507 h 33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8219" h="333837">
                <a:moveTo>
                  <a:pt x="1479" y="67507"/>
                </a:moveTo>
                <a:cubicBezTo>
                  <a:pt x="0" y="57150"/>
                  <a:pt x="18362" y="54084"/>
                  <a:pt x="28112" y="49751"/>
                </a:cubicBezTo>
                <a:cubicBezTo>
                  <a:pt x="45215" y="42150"/>
                  <a:pt x="81378" y="31996"/>
                  <a:pt x="81378" y="31996"/>
                </a:cubicBezTo>
                <a:cubicBezTo>
                  <a:pt x="110970" y="34955"/>
                  <a:pt x="141302" y="33661"/>
                  <a:pt x="170154" y="40874"/>
                </a:cubicBezTo>
                <a:cubicBezTo>
                  <a:pt x="178274" y="42904"/>
                  <a:pt x="180733" y="54323"/>
                  <a:pt x="187910" y="58629"/>
                </a:cubicBezTo>
                <a:cubicBezTo>
                  <a:pt x="195934" y="63444"/>
                  <a:pt x="205665" y="64548"/>
                  <a:pt x="214543" y="67507"/>
                </a:cubicBezTo>
                <a:cubicBezTo>
                  <a:pt x="302124" y="45610"/>
                  <a:pt x="211274" y="74794"/>
                  <a:pt x="267809" y="40874"/>
                </a:cubicBezTo>
                <a:cubicBezTo>
                  <a:pt x="276907" y="35416"/>
                  <a:pt x="323318" y="24777"/>
                  <a:pt x="329952" y="23118"/>
                </a:cubicBezTo>
                <a:cubicBezTo>
                  <a:pt x="338830" y="26077"/>
                  <a:pt x="365943" y="31996"/>
                  <a:pt x="356585" y="31996"/>
                </a:cubicBezTo>
                <a:cubicBezTo>
                  <a:pt x="338585" y="31996"/>
                  <a:pt x="317719" y="33918"/>
                  <a:pt x="303319" y="23118"/>
                </a:cubicBezTo>
                <a:cubicBezTo>
                  <a:pt x="296623" y="18096"/>
                  <a:pt x="315156" y="11281"/>
                  <a:pt x="321075" y="5363"/>
                </a:cubicBezTo>
                <a:cubicBezTo>
                  <a:pt x="350667" y="8322"/>
                  <a:pt x="383743" y="0"/>
                  <a:pt x="409851" y="14241"/>
                </a:cubicBezTo>
                <a:cubicBezTo>
                  <a:pt x="423098" y="21466"/>
                  <a:pt x="407273" y="48809"/>
                  <a:pt x="418729" y="58629"/>
                </a:cubicBezTo>
                <a:cubicBezTo>
                  <a:pt x="432396" y="70343"/>
                  <a:pt x="454240" y="64548"/>
                  <a:pt x="471995" y="67507"/>
                </a:cubicBezTo>
                <a:cubicBezTo>
                  <a:pt x="474954" y="76385"/>
                  <a:pt x="474256" y="87523"/>
                  <a:pt x="480873" y="94140"/>
                </a:cubicBezTo>
                <a:cubicBezTo>
                  <a:pt x="528219" y="141485"/>
                  <a:pt x="492712" y="58631"/>
                  <a:pt x="516383" y="129650"/>
                </a:cubicBezTo>
                <a:cubicBezTo>
                  <a:pt x="513424" y="168120"/>
                  <a:pt x="515073" y="207226"/>
                  <a:pt x="507506" y="245060"/>
                </a:cubicBezTo>
                <a:cubicBezTo>
                  <a:pt x="505865" y="253267"/>
                  <a:pt x="497236" y="259072"/>
                  <a:pt x="489750" y="262815"/>
                </a:cubicBezTo>
                <a:cubicBezTo>
                  <a:pt x="450751" y="282315"/>
                  <a:pt x="416868" y="283373"/>
                  <a:pt x="374341" y="289448"/>
                </a:cubicBezTo>
                <a:lnTo>
                  <a:pt x="294442" y="316081"/>
                </a:lnTo>
                <a:lnTo>
                  <a:pt x="267809" y="324959"/>
                </a:lnTo>
                <a:lnTo>
                  <a:pt x="241176" y="333837"/>
                </a:lnTo>
                <a:cubicBezTo>
                  <a:pt x="235257" y="327918"/>
                  <a:pt x="230597" y="320387"/>
                  <a:pt x="223420" y="316081"/>
                </a:cubicBezTo>
                <a:cubicBezTo>
                  <a:pt x="215396" y="311266"/>
                  <a:pt x="202226" y="314819"/>
                  <a:pt x="196787" y="307204"/>
                </a:cubicBezTo>
                <a:cubicBezTo>
                  <a:pt x="175477" y="277371"/>
                  <a:pt x="183373" y="249272"/>
                  <a:pt x="170154" y="218427"/>
                </a:cubicBezTo>
                <a:cubicBezTo>
                  <a:pt x="156258" y="186003"/>
                  <a:pt x="151499" y="194626"/>
                  <a:pt x="125766" y="174039"/>
                </a:cubicBezTo>
                <a:cubicBezTo>
                  <a:pt x="90948" y="146184"/>
                  <a:pt x="127631" y="162822"/>
                  <a:pt x="81378" y="147406"/>
                </a:cubicBezTo>
                <a:cubicBezTo>
                  <a:pt x="75459" y="141487"/>
                  <a:pt x="70158" y="134879"/>
                  <a:pt x="63622" y="129650"/>
                </a:cubicBezTo>
                <a:cubicBezTo>
                  <a:pt x="55290" y="122985"/>
                  <a:pt x="44534" y="119440"/>
                  <a:pt x="36989" y="111895"/>
                </a:cubicBezTo>
                <a:cubicBezTo>
                  <a:pt x="26278" y="101184"/>
                  <a:pt x="2958" y="77864"/>
                  <a:pt x="1479" y="6750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40193" y="914400"/>
            <a:ext cx="9103807" cy="5051503"/>
          </a:xfrm>
          <a:prstGeom prst="rect">
            <a:avLst/>
          </a:prstGeom>
          <a:noFill/>
          <a:ln w="9525">
            <a:noFill/>
            <a:miter lim="800000"/>
            <a:headEnd/>
            <a:tailEnd/>
          </a:ln>
        </p:spPr>
      </p:pic>
      <p:sp>
        <p:nvSpPr>
          <p:cNvPr id="3" name="Up Arrow 2"/>
          <p:cNvSpPr/>
          <p:nvPr/>
        </p:nvSpPr>
        <p:spPr>
          <a:xfrm rot="15588153">
            <a:off x="1883524" y="1905566"/>
            <a:ext cx="228600" cy="457200"/>
          </a:xfrm>
          <a:prstGeom prst="upArrow">
            <a:avLst>
              <a:gd name="adj1" fmla="val 54369"/>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0" y="1524000"/>
            <a:ext cx="2209800" cy="830997"/>
          </a:xfrm>
          <a:prstGeom prst="rect">
            <a:avLst/>
          </a:prstGeom>
          <a:solidFill>
            <a:schemeClr val="tx1"/>
          </a:solidFill>
          <a:ln>
            <a:solidFill>
              <a:schemeClr val="bg1"/>
            </a:solidFill>
          </a:ln>
        </p:spPr>
        <p:txBody>
          <a:bodyPr wrap="square" rtlCol="0">
            <a:spAutoFit/>
          </a:bodyPr>
          <a:lstStyle/>
          <a:p>
            <a:r>
              <a:rPr lang="en-US" sz="1200" b="1" dirty="0" smtClean="0">
                <a:solidFill>
                  <a:srgbClr val="FF0000"/>
                </a:solidFill>
              </a:rPr>
              <a:t>Load the image with the data you want to map into the Mapper… in this case a page from the Allen Reference Atlas</a:t>
            </a:r>
            <a:endParaRPr lang="en-US" sz="12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01600" y="76200"/>
            <a:ext cx="9042400" cy="6781800"/>
          </a:xfrm>
          <a:prstGeom prst="rect">
            <a:avLst/>
          </a:prstGeom>
          <a:noFill/>
          <a:ln w="9525">
            <a:noFill/>
            <a:miter lim="800000"/>
            <a:headEnd/>
            <a:tailEnd/>
          </a:ln>
        </p:spPr>
      </p:pic>
      <p:sp>
        <p:nvSpPr>
          <p:cNvPr id="5" name="Up Arrow 4"/>
          <p:cNvSpPr/>
          <p:nvPr/>
        </p:nvSpPr>
        <p:spPr>
          <a:xfrm rot="19775679">
            <a:off x="8458200" y="1169409"/>
            <a:ext cx="228600" cy="457200"/>
          </a:xfrm>
          <a:prstGeom prst="upArrow">
            <a:avLst>
              <a:gd name="adj1" fmla="val 54369"/>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924800" y="1676400"/>
            <a:ext cx="1143000" cy="276999"/>
          </a:xfrm>
          <a:prstGeom prst="rect">
            <a:avLst/>
          </a:prstGeom>
          <a:solidFill>
            <a:schemeClr val="tx1"/>
          </a:solidFill>
          <a:ln>
            <a:solidFill>
              <a:schemeClr val="bg1"/>
            </a:solidFill>
          </a:ln>
        </p:spPr>
        <p:txBody>
          <a:bodyPr wrap="square" rtlCol="0">
            <a:spAutoFit/>
          </a:bodyPr>
          <a:lstStyle/>
          <a:p>
            <a:r>
              <a:rPr lang="en-US" sz="1200" b="1" dirty="0" smtClean="0">
                <a:solidFill>
                  <a:srgbClr val="FF0000"/>
                </a:solidFill>
              </a:rPr>
              <a:t>Open the Atlas</a:t>
            </a:r>
            <a:endParaRPr lang="en-US" sz="12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52400" y="0"/>
            <a:ext cx="8870938" cy="6867377"/>
          </a:xfrm>
          <a:prstGeom prst="rect">
            <a:avLst/>
          </a:prstGeom>
          <a:noFill/>
          <a:ln w="9525">
            <a:noFill/>
            <a:miter lim="800000"/>
            <a:headEnd/>
            <a:tailEnd/>
          </a:ln>
        </p:spPr>
      </p:pic>
      <p:sp>
        <p:nvSpPr>
          <p:cNvPr id="4" name="TextBox 3"/>
          <p:cNvSpPr txBox="1"/>
          <p:nvPr/>
        </p:nvSpPr>
        <p:spPr>
          <a:xfrm>
            <a:off x="4648200" y="685800"/>
            <a:ext cx="2286000" cy="1384995"/>
          </a:xfrm>
          <a:prstGeom prst="rect">
            <a:avLst/>
          </a:prstGeom>
          <a:solidFill>
            <a:schemeClr val="tx1"/>
          </a:solidFill>
          <a:ln>
            <a:solidFill>
              <a:schemeClr val="bg1"/>
            </a:solidFill>
          </a:ln>
        </p:spPr>
        <p:txBody>
          <a:bodyPr wrap="square" rtlCol="0">
            <a:spAutoFit/>
          </a:bodyPr>
          <a:lstStyle/>
          <a:p>
            <a:r>
              <a:rPr lang="en-US" sz="1200" b="1" dirty="0" smtClean="0">
                <a:solidFill>
                  <a:srgbClr val="FF0000"/>
                </a:solidFill>
              </a:rPr>
              <a:t>Select the view of the Atlas that best matches the Allen image: </a:t>
            </a:r>
          </a:p>
          <a:p>
            <a:r>
              <a:rPr lang="en-US" sz="1200" b="1" smtClean="0">
                <a:solidFill>
                  <a:srgbClr val="FF0000"/>
                </a:solidFill>
              </a:rPr>
              <a:t>Select View:  </a:t>
            </a:r>
            <a:r>
              <a:rPr lang="en-US" sz="1200" b="1" dirty="0" smtClean="0">
                <a:solidFill>
                  <a:srgbClr val="FF0000"/>
                </a:solidFill>
              </a:rPr>
              <a:t>Section or Surface;</a:t>
            </a:r>
          </a:p>
          <a:p>
            <a:r>
              <a:rPr lang="en-US" sz="1200" b="1" dirty="0" smtClean="0">
                <a:solidFill>
                  <a:srgbClr val="FF0000"/>
                </a:solidFill>
              </a:rPr>
              <a:t>Coronal, Sagittal or Horizontal; Use the Slider to navigate to the best level; </a:t>
            </a:r>
          </a:p>
          <a:p>
            <a:r>
              <a:rPr lang="en-US" sz="1200" b="1" dirty="0" smtClean="0">
                <a:solidFill>
                  <a:srgbClr val="FF0000"/>
                </a:solidFill>
              </a:rPr>
              <a:t>Tilt and Rotate for best match.</a:t>
            </a:r>
            <a:endParaRPr lang="en-US" sz="1200" b="1" dirty="0"/>
          </a:p>
        </p:txBody>
      </p:sp>
      <p:sp>
        <p:nvSpPr>
          <p:cNvPr id="6" name="Up Arrow 5"/>
          <p:cNvSpPr/>
          <p:nvPr/>
        </p:nvSpPr>
        <p:spPr>
          <a:xfrm rot="8201227">
            <a:off x="6755082" y="3597542"/>
            <a:ext cx="228600" cy="457200"/>
          </a:xfrm>
          <a:prstGeom prst="upArrow">
            <a:avLst>
              <a:gd name="adj1" fmla="val 54369"/>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rot="8201227">
            <a:off x="7745682" y="2530742"/>
            <a:ext cx="228600" cy="457200"/>
          </a:xfrm>
          <a:prstGeom prst="upArrow">
            <a:avLst>
              <a:gd name="adj1" fmla="val 54369"/>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8201227">
            <a:off x="7136083" y="1235341"/>
            <a:ext cx="228600" cy="457200"/>
          </a:xfrm>
          <a:prstGeom prst="upArrow">
            <a:avLst>
              <a:gd name="adj1" fmla="val 54369"/>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rot="8201227">
            <a:off x="7669482" y="854341"/>
            <a:ext cx="228600" cy="457200"/>
          </a:xfrm>
          <a:prstGeom prst="upArrow">
            <a:avLst>
              <a:gd name="adj1" fmla="val 54369"/>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09600" y="2133600"/>
            <a:ext cx="1219200" cy="276999"/>
          </a:xfrm>
          <a:prstGeom prst="rect">
            <a:avLst/>
          </a:prstGeom>
          <a:solidFill>
            <a:schemeClr val="tx1"/>
          </a:solidFill>
          <a:ln>
            <a:solidFill>
              <a:schemeClr val="bg1"/>
            </a:solidFill>
          </a:ln>
        </p:spPr>
        <p:txBody>
          <a:bodyPr wrap="square" rtlCol="0">
            <a:spAutoFit/>
          </a:bodyPr>
          <a:lstStyle/>
          <a:p>
            <a:r>
              <a:rPr lang="en-US" sz="1200" b="1" dirty="0" smtClean="0">
                <a:solidFill>
                  <a:srgbClr val="FF0000"/>
                </a:solidFill>
              </a:rPr>
              <a:t>This is the Atlas</a:t>
            </a:r>
            <a:endParaRPr lang="en-US" sz="1200" b="1" dirty="0"/>
          </a:p>
        </p:txBody>
      </p:sp>
      <p:sp>
        <p:nvSpPr>
          <p:cNvPr id="11" name="Up Arrow 10"/>
          <p:cNvSpPr/>
          <p:nvPr/>
        </p:nvSpPr>
        <p:spPr>
          <a:xfrm rot="8201227">
            <a:off x="1344882" y="2530741"/>
            <a:ext cx="228600" cy="457200"/>
          </a:xfrm>
          <a:prstGeom prst="upArrow">
            <a:avLst>
              <a:gd name="adj1" fmla="val 54369"/>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152400" y="0"/>
            <a:ext cx="8876467" cy="6871658"/>
          </a:xfrm>
          <a:prstGeom prst="rect">
            <a:avLst/>
          </a:prstGeom>
          <a:noFill/>
          <a:ln w="9525">
            <a:noFill/>
            <a:miter lim="800000"/>
            <a:headEnd/>
            <a:tailEnd/>
          </a:ln>
        </p:spPr>
      </p:pic>
      <p:sp>
        <p:nvSpPr>
          <p:cNvPr id="4" name="Up Arrow 3"/>
          <p:cNvSpPr/>
          <p:nvPr/>
        </p:nvSpPr>
        <p:spPr>
          <a:xfrm rot="13071602">
            <a:off x="8202882" y="930541"/>
            <a:ext cx="228600" cy="457200"/>
          </a:xfrm>
          <a:prstGeom prst="upArrow">
            <a:avLst>
              <a:gd name="adj1" fmla="val 54369"/>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rot="8201227">
            <a:off x="7364682" y="1616342"/>
            <a:ext cx="228600" cy="457200"/>
          </a:xfrm>
          <a:prstGeom prst="upArrow">
            <a:avLst>
              <a:gd name="adj1" fmla="val 54369"/>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57800" y="609600"/>
            <a:ext cx="2133600" cy="646331"/>
          </a:xfrm>
          <a:prstGeom prst="rect">
            <a:avLst/>
          </a:prstGeom>
          <a:solidFill>
            <a:schemeClr val="tx1"/>
          </a:solidFill>
          <a:ln>
            <a:solidFill>
              <a:schemeClr val="bg1"/>
            </a:solidFill>
          </a:ln>
        </p:spPr>
        <p:txBody>
          <a:bodyPr wrap="square" rtlCol="0">
            <a:spAutoFit/>
          </a:bodyPr>
          <a:lstStyle/>
          <a:p>
            <a:r>
              <a:rPr lang="en-US" sz="1200" b="1" dirty="0" smtClean="0">
                <a:solidFill>
                  <a:srgbClr val="FF0000"/>
                </a:solidFill>
              </a:rPr>
              <a:t>Rotate the Image if necessary; expand it and the Atlas to fit the panels.</a:t>
            </a:r>
            <a:endParaRPr lang="en-US" sz="12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76200" y="-1"/>
            <a:ext cx="8991600" cy="6901797"/>
          </a:xfrm>
          <a:prstGeom prst="rect">
            <a:avLst/>
          </a:prstGeom>
          <a:noFill/>
          <a:ln w="9525">
            <a:noFill/>
            <a:miter lim="800000"/>
            <a:headEnd/>
            <a:tailEnd/>
          </a:ln>
        </p:spPr>
      </p:pic>
      <p:sp>
        <p:nvSpPr>
          <p:cNvPr id="5" name="Up Arrow 4"/>
          <p:cNvSpPr/>
          <p:nvPr/>
        </p:nvSpPr>
        <p:spPr>
          <a:xfrm rot="20565573">
            <a:off x="7991998" y="2971800"/>
            <a:ext cx="228600" cy="609600"/>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rot="8013400">
            <a:off x="7271948" y="826261"/>
            <a:ext cx="228600" cy="609600"/>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514600" y="381000"/>
            <a:ext cx="2362200" cy="1015663"/>
          </a:xfrm>
          <a:prstGeom prst="rect">
            <a:avLst/>
          </a:prstGeom>
          <a:solidFill>
            <a:schemeClr val="tx1"/>
          </a:solidFill>
          <a:ln>
            <a:solidFill>
              <a:schemeClr val="bg1"/>
            </a:solidFill>
          </a:ln>
        </p:spPr>
        <p:txBody>
          <a:bodyPr wrap="square" rtlCol="0">
            <a:spAutoFit/>
          </a:bodyPr>
          <a:lstStyle/>
          <a:p>
            <a:r>
              <a:rPr lang="en-US" sz="1200" b="1" dirty="0" smtClean="0">
                <a:solidFill>
                  <a:srgbClr val="FF0000"/>
                </a:solidFill>
              </a:rPr>
              <a:t>Click pairs of equivalent landmark points in the Atlas and the Image;</a:t>
            </a:r>
          </a:p>
          <a:p>
            <a:r>
              <a:rPr lang="en-US" sz="1200" b="1" dirty="0" smtClean="0">
                <a:solidFill>
                  <a:srgbClr val="FF0000"/>
                </a:solidFill>
              </a:rPr>
              <a:t>click ‘Map It!’ to warp the data image to the Atlas.</a:t>
            </a:r>
          </a:p>
          <a:p>
            <a:endParaRPr lang="en-US" sz="12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152400" y="0"/>
            <a:ext cx="8839200" cy="6842807"/>
          </a:xfrm>
          <a:prstGeom prst="rect">
            <a:avLst/>
          </a:prstGeom>
          <a:noFill/>
          <a:ln w="9525">
            <a:noFill/>
            <a:miter lim="800000"/>
            <a:headEnd/>
            <a:tailEnd/>
          </a:ln>
        </p:spPr>
      </p:pic>
      <p:sp>
        <p:nvSpPr>
          <p:cNvPr id="5" name="Up Arrow 4"/>
          <p:cNvSpPr/>
          <p:nvPr/>
        </p:nvSpPr>
        <p:spPr>
          <a:xfrm rot="20485229">
            <a:off x="7927619" y="2156118"/>
            <a:ext cx="228600" cy="533400"/>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0" y="457200"/>
            <a:ext cx="2743200" cy="1015663"/>
          </a:xfrm>
          <a:prstGeom prst="rect">
            <a:avLst/>
          </a:prstGeom>
          <a:solidFill>
            <a:schemeClr val="tx1"/>
          </a:solidFill>
          <a:ln>
            <a:solidFill>
              <a:schemeClr val="bg1"/>
            </a:solidFill>
          </a:ln>
        </p:spPr>
        <p:txBody>
          <a:bodyPr wrap="square" rtlCol="0">
            <a:spAutoFit/>
          </a:bodyPr>
          <a:lstStyle/>
          <a:p>
            <a:r>
              <a:rPr lang="en-US" sz="1200" b="1" dirty="0" smtClean="0">
                <a:solidFill>
                  <a:srgbClr val="FF0000"/>
                </a:solidFill>
              </a:rPr>
              <a:t>One can judge the magnitude of the nonlinear warp by the change in the grid of the image.</a:t>
            </a:r>
          </a:p>
          <a:p>
            <a:r>
              <a:rPr lang="en-US" sz="1200" b="1" dirty="0" smtClean="0">
                <a:solidFill>
                  <a:srgbClr val="FF0000"/>
                </a:solidFill>
              </a:rPr>
              <a:t>Click ‘New Overlay’ to begin mapping the first architectonic area into the Atlas</a:t>
            </a:r>
            <a:endParaRPr lang="en-US" sz="12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3" name="Picture 3"/>
          <p:cNvPicPr>
            <a:picLocks noChangeAspect="1" noChangeArrowheads="1"/>
          </p:cNvPicPr>
          <p:nvPr/>
        </p:nvPicPr>
        <p:blipFill>
          <a:blip r:embed="rId2" cstate="print"/>
          <a:srcRect/>
          <a:stretch>
            <a:fillRect/>
          </a:stretch>
        </p:blipFill>
        <p:spPr bwMode="auto">
          <a:xfrm>
            <a:off x="132775" y="0"/>
            <a:ext cx="8858825" cy="6858000"/>
          </a:xfrm>
          <a:prstGeom prst="rect">
            <a:avLst/>
          </a:prstGeom>
          <a:noFill/>
          <a:ln w="9525">
            <a:noFill/>
            <a:miter lim="800000"/>
            <a:headEnd/>
            <a:tailEnd/>
          </a:ln>
        </p:spPr>
      </p:pic>
      <p:sp>
        <p:nvSpPr>
          <p:cNvPr id="5" name="TextBox 4"/>
          <p:cNvSpPr txBox="1"/>
          <p:nvPr/>
        </p:nvSpPr>
        <p:spPr>
          <a:xfrm>
            <a:off x="2286000" y="457200"/>
            <a:ext cx="2743200" cy="830997"/>
          </a:xfrm>
          <a:prstGeom prst="rect">
            <a:avLst/>
          </a:prstGeom>
          <a:solidFill>
            <a:schemeClr val="tx1"/>
          </a:solidFill>
          <a:ln>
            <a:solidFill>
              <a:schemeClr val="bg1"/>
            </a:solidFill>
          </a:ln>
        </p:spPr>
        <p:txBody>
          <a:bodyPr wrap="square" rtlCol="0">
            <a:spAutoFit/>
          </a:bodyPr>
          <a:lstStyle/>
          <a:p>
            <a:r>
              <a:rPr lang="en-US" sz="1200" b="1" dirty="0" smtClean="0">
                <a:solidFill>
                  <a:srgbClr val="FF0000"/>
                </a:solidFill>
              </a:rPr>
              <a:t>Use the ‘Free Draw’ and ‘Draw to Template’ tools to draw a boundary around area M2; use the ‘Add Label’ tool to label it.</a:t>
            </a:r>
            <a:endParaRPr lang="en-US" sz="1200" b="1" dirty="0"/>
          </a:p>
        </p:txBody>
      </p:sp>
      <p:sp>
        <p:nvSpPr>
          <p:cNvPr id="6" name="Up Arrow 5"/>
          <p:cNvSpPr/>
          <p:nvPr/>
        </p:nvSpPr>
        <p:spPr>
          <a:xfrm rot="10800000">
            <a:off x="7391400" y="2971800"/>
            <a:ext cx="228600" cy="533400"/>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rot="10800000">
            <a:off x="8305800" y="2971800"/>
            <a:ext cx="228600" cy="533400"/>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cstate="print"/>
          <a:srcRect/>
          <a:stretch>
            <a:fillRect/>
          </a:stretch>
        </p:blipFill>
        <p:spPr bwMode="auto">
          <a:xfrm>
            <a:off x="152400" y="0"/>
            <a:ext cx="8858825" cy="6858000"/>
          </a:xfrm>
          <a:prstGeom prst="rect">
            <a:avLst/>
          </a:prstGeom>
          <a:noFill/>
          <a:ln w="9525">
            <a:noFill/>
            <a:miter lim="800000"/>
            <a:headEnd/>
            <a:tailEnd/>
          </a:ln>
        </p:spPr>
      </p:pic>
      <p:sp>
        <p:nvSpPr>
          <p:cNvPr id="3" name="TextBox 2"/>
          <p:cNvSpPr txBox="1"/>
          <p:nvPr/>
        </p:nvSpPr>
        <p:spPr>
          <a:xfrm>
            <a:off x="2286000" y="457200"/>
            <a:ext cx="2743200" cy="461665"/>
          </a:xfrm>
          <a:prstGeom prst="rect">
            <a:avLst/>
          </a:prstGeom>
          <a:solidFill>
            <a:schemeClr val="tx1"/>
          </a:solidFill>
          <a:ln>
            <a:solidFill>
              <a:schemeClr val="bg1"/>
            </a:solidFill>
          </a:ln>
        </p:spPr>
        <p:txBody>
          <a:bodyPr wrap="square" rtlCol="0">
            <a:spAutoFit/>
          </a:bodyPr>
          <a:lstStyle/>
          <a:p>
            <a:r>
              <a:rPr lang="en-US" sz="1200" b="1" dirty="0" smtClean="0">
                <a:solidFill>
                  <a:srgbClr val="FF0000"/>
                </a:solidFill>
              </a:rPr>
              <a:t>Repeat the process to map and label all of the cortical areas.</a:t>
            </a:r>
            <a:endParaRPr lang="en-US" sz="12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396</Words>
  <Application>Microsoft Office PowerPoint</Application>
  <PresentationFormat>On-screen Show (4:3)</PresentationFormat>
  <Paragraphs>45</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setup</dc:creator>
  <cp:lastModifiedBy>Doug Bowden</cp:lastModifiedBy>
  <cp:revision>33</cp:revision>
  <dcterms:created xsi:type="dcterms:W3CDTF">2010-07-27T18:41:40Z</dcterms:created>
  <dcterms:modified xsi:type="dcterms:W3CDTF">2014-11-14T22:04:37Z</dcterms:modified>
</cp:coreProperties>
</file>